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ta" panose="020B0604020202020204" charset="0"/>
      <p:regular r:id="rId13"/>
    </p:embeddedFont>
    <p:embeddedFont>
      <p:font typeface="Alta Light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 Jour Serif" panose="020B0604020202020204" charset="0"/>
      <p:regular r:id="rId19"/>
    </p:embeddedFont>
    <p:embeddedFont>
      <p:font typeface="Marcellus" panose="020B0604020202020204" charset="0"/>
      <p:regular r:id="rId20"/>
    </p:embeddedFont>
    <p:embeddedFont>
      <p:font typeface="Now Bold" panose="020B0604020202020204" charset="0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Bold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2DBAD-80F9-4643-9097-05E4C8850140}" v="48" dt="2023-09-07T14:00:17.658"/>
    <p1510:client id="{94D9188F-0408-4B33-B920-880E3FBD450A}" v="2" dt="2023-10-06T16:59:41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IEGO AGUIRRE TORRES" userId="S::jaguirreto@uninpahu.edu.co::fbc7cced-bc71-400e-80d3-53293f8d6798" providerId="AD" clId="Web-{94D9188F-0408-4B33-B920-880E3FBD450A}"/>
    <pc:docChg chg="modSld">
      <pc:chgData name="JUAN DIEGO AGUIRRE TORRES" userId="S::jaguirreto@uninpahu.edu.co::fbc7cced-bc71-400e-80d3-53293f8d6798" providerId="AD" clId="Web-{94D9188F-0408-4B33-B920-880E3FBD450A}" dt="2023-10-06T16:59:41.402" v="1" actId="1076"/>
      <pc:docMkLst>
        <pc:docMk/>
      </pc:docMkLst>
      <pc:sldChg chg="modSp">
        <pc:chgData name="JUAN DIEGO AGUIRRE TORRES" userId="S::jaguirreto@uninpahu.edu.co::fbc7cced-bc71-400e-80d3-53293f8d6798" providerId="AD" clId="Web-{94D9188F-0408-4B33-B920-880E3FBD450A}" dt="2023-10-06T16:59:41.402" v="1" actId="1076"/>
        <pc:sldMkLst>
          <pc:docMk/>
          <pc:sldMk cId="0" sldId="263"/>
        </pc:sldMkLst>
        <pc:grpChg chg="mod">
          <ac:chgData name="JUAN DIEGO AGUIRRE TORRES" userId="S::jaguirreto@uninpahu.edu.co::fbc7cced-bc71-400e-80d3-53293f8d6798" providerId="AD" clId="Web-{94D9188F-0408-4B33-B920-880E3FBD450A}" dt="2023-10-06T16:59:41.402" v="1" actId="1076"/>
          <ac:grpSpMkLst>
            <pc:docMk/>
            <pc:sldMk cId="0" sldId="263"/>
            <ac:grpSpMk id="8" creationId="{00000000-0000-0000-0000-000000000000}"/>
          </ac:grpSpMkLst>
        </pc:grpChg>
      </pc:sldChg>
    </pc:docChg>
  </pc:docChgLst>
  <pc:docChgLst>
    <pc:chgData name="JUAN DIEGO AGUIRRE TORRES" userId="S::jaguirreto@uninpahu.edu.co::fbc7cced-bc71-400e-80d3-53293f8d6798" providerId="AD" clId="Web-{0D12DBAD-80F9-4643-9097-05E4C8850140}"/>
    <pc:docChg chg="delSld modSld">
      <pc:chgData name="JUAN DIEGO AGUIRRE TORRES" userId="S::jaguirreto@uninpahu.edu.co::fbc7cced-bc71-400e-80d3-53293f8d6798" providerId="AD" clId="Web-{0D12DBAD-80F9-4643-9097-05E4C8850140}" dt="2023-09-07T14:00:17.658" v="30" actId="20577"/>
      <pc:docMkLst>
        <pc:docMk/>
      </pc:docMkLst>
      <pc:sldChg chg="modSp">
        <pc:chgData name="JUAN DIEGO AGUIRRE TORRES" userId="S::jaguirreto@uninpahu.edu.co::fbc7cced-bc71-400e-80d3-53293f8d6798" providerId="AD" clId="Web-{0D12DBAD-80F9-4643-9097-05E4C8850140}" dt="2023-09-07T14:00:17.658" v="30" actId="20577"/>
        <pc:sldMkLst>
          <pc:docMk/>
          <pc:sldMk cId="0" sldId="258"/>
        </pc:sldMkLst>
        <pc:spChg chg="mod">
          <ac:chgData name="JUAN DIEGO AGUIRRE TORRES" userId="S::jaguirreto@uninpahu.edu.co::fbc7cced-bc71-400e-80d3-53293f8d6798" providerId="AD" clId="Web-{0D12DBAD-80F9-4643-9097-05E4C8850140}" dt="2023-09-07T13:48:26.378" v="5"/>
          <ac:spMkLst>
            <pc:docMk/>
            <pc:sldMk cId="0" sldId="258"/>
            <ac:spMk id="3" creationId="{00000000-0000-0000-0000-000000000000}"/>
          </ac:spMkLst>
        </pc:spChg>
        <pc:spChg chg="mod">
          <ac:chgData name="JUAN DIEGO AGUIRRE TORRES" userId="S::jaguirreto@uninpahu.edu.co::fbc7cced-bc71-400e-80d3-53293f8d6798" providerId="AD" clId="Web-{0D12DBAD-80F9-4643-9097-05E4C8850140}" dt="2023-09-07T14:00:17.658" v="30" actId="20577"/>
          <ac:spMkLst>
            <pc:docMk/>
            <pc:sldMk cId="0" sldId="258"/>
            <ac:spMk id="5" creationId="{00000000-0000-0000-0000-000000000000}"/>
          </ac:spMkLst>
        </pc:spChg>
      </pc:sldChg>
      <pc:sldChg chg="addSp delSp modSp">
        <pc:chgData name="JUAN DIEGO AGUIRRE TORRES" userId="S::jaguirreto@uninpahu.edu.co::fbc7cced-bc71-400e-80d3-53293f8d6798" providerId="AD" clId="Web-{0D12DBAD-80F9-4643-9097-05E4C8850140}" dt="2023-09-07T13:50:59.959" v="27" actId="20577"/>
        <pc:sldMkLst>
          <pc:docMk/>
          <pc:sldMk cId="0" sldId="266"/>
        </pc:sldMkLst>
        <pc:spChg chg="add mod">
          <ac:chgData name="JUAN DIEGO AGUIRRE TORRES" userId="S::jaguirreto@uninpahu.edu.co::fbc7cced-bc71-400e-80d3-53293f8d6798" providerId="AD" clId="Web-{0D12DBAD-80F9-4643-9097-05E4C8850140}" dt="2023-09-07T13:50:59.959" v="27" actId="20577"/>
          <ac:spMkLst>
            <pc:docMk/>
            <pc:sldMk cId="0" sldId="266"/>
            <ac:spMk id="9" creationId="{73760A61-16D1-0646-6123-081E640030F3}"/>
          </ac:spMkLst>
        </pc:spChg>
        <pc:picChg chg="add mod">
          <ac:chgData name="JUAN DIEGO AGUIRRE TORRES" userId="S::jaguirreto@uninpahu.edu.co::fbc7cced-bc71-400e-80d3-53293f8d6798" providerId="AD" clId="Web-{0D12DBAD-80F9-4643-9097-05E4C8850140}" dt="2023-09-07T13:50:43.272" v="14" actId="1076"/>
          <ac:picMkLst>
            <pc:docMk/>
            <pc:sldMk cId="0" sldId="266"/>
            <ac:picMk id="7" creationId="{A0894941-C646-7A35-073D-C92267A6FFFF}"/>
          </ac:picMkLst>
        </pc:picChg>
        <pc:picChg chg="add del mod">
          <ac:chgData name="JUAN DIEGO AGUIRRE TORRES" userId="S::jaguirreto@uninpahu.edu.co::fbc7cced-bc71-400e-80d3-53293f8d6798" providerId="AD" clId="Web-{0D12DBAD-80F9-4643-9097-05E4C8850140}" dt="2023-09-07T13:50:17.865" v="11"/>
          <ac:picMkLst>
            <pc:docMk/>
            <pc:sldMk cId="0" sldId="266"/>
            <ac:picMk id="8" creationId="{57FFC95E-3268-3BC1-998B-D4D460ACBB80}"/>
          </ac:picMkLst>
        </pc:picChg>
      </pc:sldChg>
      <pc:sldChg chg="del">
        <pc:chgData name="JUAN DIEGO AGUIRRE TORRES" userId="S::jaguirreto@uninpahu.edu.co::fbc7cced-bc71-400e-80d3-53293f8d6798" providerId="AD" clId="Web-{0D12DBAD-80F9-4643-9097-05E4C8850140}" dt="2023-09-07T13:48:42.629" v="6"/>
        <pc:sldMkLst>
          <pc:docMk/>
          <pc:sldMk cId="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538" r="10538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833010" y="4649841"/>
            <a:ext cx="4799855" cy="103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5"/>
              </a:lnSpc>
            </a:pPr>
            <a:r>
              <a:rPr lang="en-US" sz="6104" spc="2539">
                <a:solidFill>
                  <a:srgbClr val="FFFFFF"/>
                </a:solidFill>
                <a:latin typeface="Le Jour Serif"/>
              </a:rPr>
              <a:t>PIA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5831" y="5714471"/>
            <a:ext cx="5136338" cy="55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 spc="1282">
                <a:solidFill>
                  <a:srgbClr val="FFFFFF"/>
                </a:solidFill>
                <a:latin typeface="Alta"/>
              </a:rPr>
              <a:t>SD NOTEBOOKS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6639" y="8942705"/>
            <a:ext cx="745034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ow Bold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819" y="-1103916"/>
            <a:ext cx="4084470" cy="8229600"/>
          </a:xfrm>
          <a:custGeom>
            <a:avLst/>
            <a:gdLst/>
            <a:ahLst/>
            <a:cxnLst/>
            <a:rect l="l" t="t" r="r" b="b"/>
            <a:pathLst>
              <a:path w="4084470" h="822960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7163" y="6972637"/>
            <a:ext cx="6802775" cy="8229600"/>
          </a:xfrm>
          <a:custGeom>
            <a:avLst/>
            <a:gdLst/>
            <a:ahLst/>
            <a:cxnLst/>
            <a:rect l="l" t="t" r="r" b="b"/>
            <a:pathLst>
              <a:path w="6802775" h="8229600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96377" y="4285107"/>
            <a:ext cx="3302330" cy="273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>
              <a:lnSpc>
                <a:spcPts val="2771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 Bold"/>
              </a:rPr>
              <a:t>Product Owner (PO):</a:t>
            </a:r>
            <a:r>
              <a:rPr lang="en-US" sz="2199">
                <a:solidFill>
                  <a:srgbClr val="FFFFFF"/>
                </a:solidFill>
                <a:latin typeface="Nunito"/>
              </a:rPr>
              <a:t> Alguien sera el responsable de definir, priorizar las historias de usuario , crear el back-log y colaborar en el Sprint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3612" y="1643984"/>
            <a:ext cx="7240776" cy="8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Le Jour Serif"/>
              </a:rPr>
              <a:t>metodologia scrum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4680" y="4046823"/>
            <a:ext cx="3302330" cy="445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</a:pPr>
            <a:endParaRPr/>
          </a:p>
          <a:p>
            <a:pPr marL="474978" lvl="1" indent="-237489">
              <a:lnSpc>
                <a:spcPts val="2771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 Bold"/>
              </a:rPr>
              <a:t>Scrum Master (SM):</a:t>
            </a:r>
            <a:r>
              <a:rPr lang="en-US" sz="2199">
                <a:solidFill>
                  <a:srgbClr val="FFFFFF"/>
                </a:solidFill>
                <a:latin typeface="Nunito"/>
              </a:rPr>
              <a:t> Ambos compartiremos las responsabilidades. Facilitando las reuniones Daily Scrum, Sprint Review, Sprint planning meeting y Sprint Retrospective</a:t>
            </a:r>
          </a:p>
          <a:p>
            <a:pPr>
              <a:lnSpc>
                <a:spcPts val="2771"/>
              </a:lnSpc>
            </a:pPr>
            <a:endParaRPr lang="en-US" sz="2199">
              <a:solidFill>
                <a:srgbClr val="FFFFFF"/>
              </a:solidFill>
              <a:latin typeface="Nunito"/>
            </a:endParaRPr>
          </a:p>
          <a:p>
            <a:pPr>
              <a:lnSpc>
                <a:spcPts val="2771"/>
              </a:lnSpc>
            </a:pPr>
            <a:endParaRPr lang="en-US" sz="2199">
              <a:solidFill>
                <a:srgbClr val="FFFFFF"/>
              </a:solidFill>
              <a:latin typeface="Nuni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10742" y="4046823"/>
            <a:ext cx="3302330" cy="307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1"/>
              </a:lnSpc>
            </a:pPr>
            <a:endParaRPr/>
          </a:p>
          <a:p>
            <a:pPr marL="474978" lvl="1" indent="-237489">
              <a:lnSpc>
                <a:spcPts val="2771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</a:rPr>
              <a:t>D</a:t>
            </a:r>
            <a:r>
              <a:rPr lang="en-US" sz="2199">
                <a:solidFill>
                  <a:srgbClr val="FFFFFF"/>
                </a:solidFill>
                <a:latin typeface="Nunito Bold"/>
              </a:rPr>
              <a:t>eveloper Team (DT): </a:t>
            </a:r>
            <a:r>
              <a:rPr lang="en-US" sz="2199">
                <a:solidFill>
                  <a:srgbClr val="FFFFFF"/>
                </a:solidFill>
                <a:latin typeface="Nunito"/>
              </a:rPr>
              <a:t>Ambos formaremos el equipo de desarrollo, encargados de crear y entregar las funcionalidades del proyecto.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1800" y="1195974"/>
            <a:ext cx="2743011" cy="1554373"/>
          </a:xfrm>
          <a:custGeom>
            <a:avLst/>
            <a:gdLst/>
            <a:ahLst/>
            <a:cxnLst/>
            <a:rect l="l" t="t" r="r" b="b"/>
            <a:pathLst>
              <a:path w="2743011" h="1554373">
                <a:moveTo>
                  <a:pt x="0" y="0"/>
                </a:moveTo>
                <a:lnTo>
                  <a:pt x="2743010" y="0"/>
                </a:lnTo>
                <a:lnTo>
                  <a:pt x="2743010" y="1554373"/>
                </a:lnTo>
                <a:lnTo>
                  <a:pt x="0" y="155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0135" y="3360213"/>
            <a:ext cx="1783287" cy="1783287"/>
          </a:xfrm>
          <a:custGeom>
            <a:avLst/>
            <a:gdLst/>
            <a:ahLst/>
            <a:cxnLst/>
            <a:rect l="l" t="t" r="r" b="b"/>
            <a:pathLst>
              <a:path w="1783287" h="1783287">
                <a:moveTo>
                  <a:pt x="0" y="0"/>
                </a:moveTo>
                <a:lnTo>
                  <a:pt x="1783288" y="0"/>
                </a:lnTo>
                <a:lnTo>
                  <a:pt x="1783288" y="1783287"/>
                </a:lnTo>
                <a:lnTo>
                  <a:pt x="0" y="178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3782" y="4962433"/>
            <a:ext cx="7240776" cy="8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Le Jour Serif"/>
              </a:rPr>
              <a:t>herramientas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0135" y="1695111"/>
            <a:ext cx="6890689" cy="48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74">
                <a:solidFill>
                  <a:srgbClr val="FFFFFF"/>
                </a:solidFill>
                <a:latin typeface="Marcellus"/>
              </a:rPr>
              <a:t>Visual Studio 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40135" y="3973807"/>
            <a:ext cx="6890689" cy="48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74">
                <a:solidFill>
                  <a:srgbClr val="FFFFFF"/>
                </a:solidFill>
                <a:latin typeface="Marcellus"/>
              </a:rPr>
              <a:t>Firebase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0894941-C646-7A35-073D-C92267A6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191" y="5741957"/>
            <a:ext cx="2028825" cy="28575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73760A61-16D1-0646-6123-081E640030F3}"/>
              </a:ext>
            </a:extLst>
          </p:cNvPr>
          <p:cNvSpPr txBox="1"/>
          <p:nvPr/>
        </p:nvSpPr>
        <p:spPr>
          <a:xfrm>
            <a:off x="11563625" y="6928354"/>
            <a:ext cx="6890689" cy="48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50" dirty="0">
                <a:solidFill>
                  <a:srgbClr val="FFFFFF"/>
                </a:solidFill>
                <a:latin typeface="Marcellus"/>
              </a:rPr>
              <a:t>HTML Y CSS</a:t>
            </a:r>
            <a:endParaRPr lang="en-US" sz="2774" dirty="0">
              <a:solidFill>
                <a:srgbClr val="FFFFFF"/>
              </a:solidFill>
              <a:latin typeface="Marcellu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98036" y="1632876"/>
            <a:ext cx="4885916" cy="589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JUSTIFICACIÓN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OBJETIVOS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FUNCIONALIDADES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METODOLOGIA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HERAMIENTAS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AVANCES</a:t>
            </a:r>
          </a:p>
          <a:p>
            <a:pPr>
              <a:lnSpc>
                <a:spcPts val="6700"/>
              </a:lnSpc>
            </a:pPr>
            <a:r>
              <a:rPr lang="en-US" sz="3545">
                <a:solidFill>
                  <a:srgbClr val="FFFFFF"/>
                </a:solidFill>
                <a:latin typeface="Alta Light"/>
              </a:rPr>
              <a:t>CRONOLOGIA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83202" y="1642401"/>
            <a:ext cx="797206" cy="677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01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02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03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04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05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06</a:t>
            </a:r>
          </a:p>
          <a:p>
            <a:pPr algn="r">
              <a:lnSpc>
                <a:spcPts val="6815"/>
              </a:lnSpc>
            </a:pPr>
            <a:r>
              <a:rPr lang="en-US" sz="3199">
                <a:solidFill>
                  <a:srgbClr val="FFFFFF"/>
                </a:solidFill>
                <a:latin typeface="Le Jour Serif"/>
              </a:rPr>
              <a:t>07</a:t>
            </a:r>
          </a:p>
          <a:p>
            <a:pPr algn="r">
              <a:lnSpc>
                <a:spcPts val="6815"/>
              </a:lnSpc>
            </a:pPr>
            <a:endParaRPr lang="en-US" sz="3199">
              <a:solidFill>
                <a:srgbClr val="FFFFFF"/>
              </a:solidFill>
              <a:latin typeface="Le Jour Ser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20619" y="4869562"/>
            <a:ext cx="6231395" cy="54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</a:rPr>
              <a:t>CONTENIDOS</a:t>
            </a:r>
          </a:p>
        </p:txBody>
      </p:sp>
      <p:sp>
        <p:nvSpPr>
          <p:cNvPr id="6" name="Freeform 6"/>
          <p:cNvSpPr/>
          <p:nvPr/>
        </p:nvSpPr>
        <p:spPr>
          <a:xfrm>
            <a:off x="61105" y="128110"/>
            <a:ext cx="1935191" cy="1809566"/>
          </a:xfrm>
          <a:custGeom>
            <a:avLst/>
            <a:gdLst/>
            <a:ahLst/>
            <a:cxnLst/>
            <a:rect l="l" t="t" r="r" b="b"/>
            <a:pathLst>
              <a:path w="1935191" h="1809566">
                <a:moveTo>
                  <a:pt x="0" y="0"/>
                </a:moveTo>
                <a:lnTo>
                  <a:pt x="1935190" y="0"/>
                </a:lnTo>
                <a:lnTo>
                  <a:pt x="1935190" y="1809566"/>
                </a:lnTo>
                <a:lnTo>
                  <a:pt x="0" y="180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75" t="-11095" r="-13340" b="-1902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353203">
            <a:off x="-7172161" y="-2706528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17103" y="4588883"/>
            <a:ext cx="2487576" cy="4669417"/>
          </a:xfrm>
          <a:custGeom>
            <a:avLst/>
            <a:gdLst/>
            <a:ahLst/>
            <a:cxnLst/>
            <a:rect l="l" t="t" r="r" b="b"/>
            <a:pathLst>
              <a:path w="2487576" h="4669417">
                <a:moveTo>
                  <a:pt x="0" y="0"/>
                </a:moveTo>
                <a:lnTo>
                  <a:pt x="2487576" y="0"/>
                </a:lnTo>
                <a:lnTo>
                  <a:pt x="2487576" y="4669417"/>
                </a:lnTo>
                <a:lnTo>
                  <a:pt x="0" y="466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34776" y="1079626"/>
            <a:ext cx="5444186" cy="66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83"/>
              </a:lnSpc>
            </a:pPr>
            <a:r>
              <a:rPr lang="en-US" sz="2799" spc="240">
                <a:solidFill>
                  <a:srgbClr val="FFFFFF"/>
                </a:solidFill>
                <a:latin typeface="Alta"/>
              </a:rPr>
              <a:t>Organización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49434" y="1832229"/>
            <a:ext cx="5629527" cy="142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71"/>
              </a:lnSpc>
            </a:pPr>
            <a:r>
              <a:rPr lang="en-US" sz="2150" dirty="0">
                <a:solidFill>
                  <a:srgbClr val="FFFFFF"/>
                </a:solidFill>
                <a:latin typeface="Nunito"/>
              </a:rPr>
              <a:t>SD Notebooks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ordena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las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notas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y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actividades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del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usuario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de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manera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descendente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,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permitiéndole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al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usuario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observar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las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actividades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 mas </a:t>
            </a:r>
            <a:r>
              <a:rPr lang="en-US" sz="2150" dirty="0" err="1">
                <a:solidFill>
                  <a:srgbClr val="FFFFFF"/>
                </a:solidFill>
                <a:latin typeface="Nunito"/>
              </a:rPr>
              <a:t>recientes</a:t>
            </a:r>
            <a:r>
              <a:rPr lang="en-US" sz="2150" dirty="0">
                <a:solidFill>
                  <a:srgbClr val="FFFFFF"/>
                </a:solidFill>
                <a:latin typeface="Nunito"/>
              </a:rPr>
              <a:t>. </a:t>
            </a:r>
            <a:endParaRPr lang="en-US" sz="2199">
              <a:solidFill>
                <a:srgbClr val="FFFFFF"/>
              </a:solidFill>
              <a:latin typeface="Nuni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93310" y="3941055"/>
            <a:ext cx="5629527" cy="66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83"/>
              </a:lnSpc>
            </a:pPr>
            <a:r>
              <a:rPr lang="en-US" sz="2799" spc="240">
                <a:solidFill>
                  <a:srgbClr val="FFFFFF"/>
                </a:solidFill>
                <a:latin typeface="Alta"/>
              </a:rPr>
              <a:t>Productividad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89549" y="4710623"/>
            <a:ext cx="5629527" cy="136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71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SD Notebooks permite recordarle al usuario actividades e información relevante, de esta manera se reduce la postergación de actividades pendientes.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7609" y="6834382"/>
            <a:ext cx="5629527" cy="66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83"/>
              </a:lnSpc>
            </a:pPr>
            <a:r>
              <a:rPr lang="en-US" sz="2799" spc="240">
                <a:solidFill>
                  <a:srgbClr val="FFFFFF"/>
                </a:solidFill>
                <a:latin typeface="Alta"/>
              </a:rPr>
              <a:t>Medio ambiente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47609" y="7589017"/>
            <a:ext cx="5629527" cy="102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71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SD Notebooks ayuda a reducir los niveles de contaminación generados al fabricar hojas, cartillas, cuadernos, otros.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391" y="1076325"/>
            <a:ext cx="5192909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3"/>
              </a:lnSpc>
            </a:pPr>
            <a:r>
              <a:rPr lang="en-US" sz="5300" spc="106">
                <a:solidFill>
                  <a:srgbClr val="FFFFFF"/>
                </a:solidFill>
                <a:latin typeface="Le Jour Serif"/>
              </a:rPr>
              <a:t>Justificación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158" y="2185380"/>
            <a:ext cx="5425026" cy="6145095"/>
          </a:xfrm>
          <a:custGeom>
            <a:avLst/>
            <a:gdLst/>
            <a:ahLst/>
            <a:cxnLst/>
            <a:rect l="l" t="t" r="r" b="b"/>
            <a:pathLst>
              <a:path w="5425026" h="6145095">
                <a:moveTo>
                  <a:pt x="0" y="0"/>
                </a:moveTo>
                <a:lnTo>
                  <a:pt x="5425026" y="0"/>
                </a:lnTo>
                <a:lnTo>
                  <a:pt x="5425026" y="6145095"/>
                </a:lnTo>
                <a:lnTo>
                  <a:pt x="0" y="614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76" r="-35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49936" y="8108133"/>
            <a:ext cx="1935191" cy="1809566"/>
          </a:xfrm>
          <a:custGeom>
            <a:avLst/>
            <a:gdLst/>
            <a:ahLst/>
            <a:cxnLst/>
            <a:rect l="l" t="t" r="r" b="b"/>
            <a:pathLst>
              <a:path w="1935191" h="1809566">
                <a:moveTo>
                  <a:pt x="0" y="0"/>
                </a:moveTo>
                <a:lnTo>
                  <a:pt x="1935191" y="0"/>
                </a:lnTo>
                <a:lnTo>
                  <a:pt x="1935191" y="1809566"/>
                </a:lnTo>
                <a:lnTo>
                  <a:pt x="0" y="180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75" t="-11095" r="-13340" b="-190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30998" y="1887501"/>
            <a:ext cx="821893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7"/>
              </a:lnSpc>
            </a:pPr>
            <a:r>
              <a:rPr lang="en-US" sz="3169" spc="1318">
                <a:solidFill>
                  <a:srgbClr val="FFFFFF"/>
                </a:solidFill>
                <a:latin typeface="Le Jour Serif"/>
              </a:rPr>
              <a:t>OBJETIVOS GENERALES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0998" y="3715552"/>
            <a:ext cx="684511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</a:rPr>
              <a:t>Desarrollar un sistema que almacene, organice y categorice actividades.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30998" y="4918322"/>
            <a:ext cx="684511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</a:rPr>
              <a:t>El usuario podrá guardar y modificar el contenido que ingresa al sistema.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0998" y="6120030"/>
            <a:ext cx="684511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Nunito"/>
              </a:rPr>
              <a:t>El sistema se vinculara a un calendario, permitiéndole al usuario asignar actividades o crear notas hacia una fecha especifica.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17274" y="3995361"/>
            <a:ext cx="1347992" cy="1347992"/>
          </a:xfrm>
          <a:custGeom>
            <a:avLst/>
            <a:gdLst/>
            <a:ahLst/>
            <a:cxnLst/>
            <a:rect l="l" t="t" r="r" b="b"/>
            <a:pathLst>
              <a:path w="1347992" h="1347992">
                <a:moveTo>
                  <a:pt x="0" y="0"/>
                </a:moveTo>
                <a:lnTo>
                  <a:pt x="1347992" y="0"/>
                </a:lnTo>
                <a:lnTo>
                  <a:pt x="1347992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99999" flipH="1" flipV="1">
            <a:off x="0" y="7893529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1123" y="3995361"/>
            <a:ext cx="1446283" cy="1347992"/>
          </a:xfrm>
          <a:custGeom>
            <a:avLst/>
            <a:gdLst/>
            <a:ahLst/>
            <a:cxnLst/>
            <a:rect l="l" t="t" r="r" b="b"/>
            <a:pathLst>
              <a:path w="1446283" h="1347992">
                <a:moveTo>
                  <a:pt x="0" y="0"/>
                </a:moveTo>
                <a:lnTo>
                  <a:pt x="1446284" y="0"/>
                </a:lnTo>
                <a:lnTo>
                  <a:pt x="1446284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89208" y="3995361"/>
            <a:ext cx="1190726" cy="1347992"/>
          </a:xfrm>
          <a:custGeom>
            <a:avLst/>
            <a:gdLst/>
            <a:ahLst/>
            <a:cxnLst/>
            <a:rect l="l" t="t" r="r" b="b"/>
            <a:pathLst>
              <a:path w="1190726" h="1347992">
                <a:moveTo>
                  <a:pt x="0" y="0"/>
                </a:moveTo>
                <a:lnTo>
                  <a:pt x="1190726" y="0"/>
                </a:lnTo>
                <a:lnTo>
                  <a:pt x="1190726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3384571" y="1576576"/>
            <a:ext cx="5945879" cy="28575"/>
          </a:xfrm>
          <a:prstGeom prst="line">
            <a:avLst/>
          </a:prstGeom>
          <a:ln w="5715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91123" y="6582444"/>
            <a:ext cx="4470092" cy="128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Permitir a los usuarios editar y eliminar las notas existentes según sea necesario.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1123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modificar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7274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Crear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9208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calendario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7274" y="6582444"/>
            <a:ext cx="4470092" cy="128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Desarrollar la capacidad de crear nuevas notas con campos para el título y el contenido.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9208" y="6582444"/>
            <a:ext cx="4470092" cy="128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Vincular notas específicas a fechas en un calendario interactivo para facilitar la organización.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7680" y="1028700"/>
            <a:ext cx="9384020" cy="54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</a:rPr>
              <a:t>OBJETIVOS ESPECIFICOS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099007" y="8175057"/>
            <a:ext cx="1935191" cy="1809566"/>
          </a:xfrm>
          <a:custGeom>
            <a:avLst/>
            <a:gdLst/>
            <a:ahLst/>
            <a:cxnLst/>
            <a:rect l="l" t="t" r="r" b="b"/>
            <a:pathLst>
              <a:path w="1935191" h="1809566">
                <a:moveTo>
                  <a:pt x="0" y="0"/>
                </a:moveTo>
                <a:lnTo>
                  <a:pt x="1935191" y="0"/>
                </a:lnTo>
                <a:lnTo>
                  <a:pt x="1935191" y="1809566"/>
                </a:lnTo>
                <a:lnTo>
                  <a:pt x="0" y="1809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375" t="-11095" r="-13340" b="-19021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 flipH="1" flipV="1">
            <a:off x="0" y="7893529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28" y="1532679"/>
            <a:ext cx="19330422" cy="19050"/>
          </a:xfrm>
          <a:prstGeom prst="line">
            <a:avLst/>
          </a:prstGeom>
          <a:ln w="5715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91123" y="3995361"/>
            <a:ext cx="1534210" cy="1347992"/>
          </a:xfrm>
          <a:custGeom>
            <a:avLst/>
            <a:gdLst/>
            <a:ahLst/>
            <a:cxnLst/>
            <a:rect l="l" t="t" r="r" b="b"/>
            <a:pathLst>
              <a:path w="1534210" h="1347992">
                <a:moveTo>
                  <a:pt x="0" y="0"/>
                </a:moveTo>
                <a:lnTo>
                  <a:pt x="1534210" y="0"/>
                </a:lnTo>
                <a:lnTo>
                  <a:pt x="1534210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17274" y="3995361"/>
            <a:ext cx="1360359" cy="1347992"/>
          </a:xfrm>
          <a:custGeom>
            <a:avLst/>
            <a:gdLst/>
            <a:ahLst/>
            <a:cxnLst/>
            <a:rect l="l" t="t" r="r" b="b"/>
            <a:pathLst>
              <a:path w="1360359" h="1347992">
                <a:moveTo>
                  <a:pt x="0" y="0"/>
                </a:moveTo>
                <a:lnTo>
                  <a:pt x="1360359" y="0"/>
                </a:lnTo>
                <a:lnTo>
                  <a:pt x="1360359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89208" y="3995361"/>
            <a:ext cx="1047843" cy="1347992"/>
          </a:xfrm>
          <a:custGeom>
            <a:avLst/>
            <a:gdLst/>
            <a:ahLst/>
            <a:cxnLst/>
            <a:rect l="l" t="t" r="r" b="b"/>
            <a:pathLst>
              <a:path w="1047843" h="1347992">
                <a:moveTo>
                  <a:pt x="0" y="0"/>
                </a:moveTo>
                <a:lnTo>
                  <a:pt x="1047843" y="0"/>
                </a:lnTo>
                <a:lnTo>
                  <a:pt x="1047843" y="1347992"/>
                </a:lnTo>
                <a:lnTo>
                  <a:pt x="0" y="13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88973" y="6560352"/>
            <a:ext cx="4470092" cy="128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Diseñar una interfaz de usuario que sea fácil de entender y utilizar, con una navegación clara y atractiva.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1123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Interfaz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7274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9208" y="5862683"/>
            <a:ext cx="4470092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Alta"/>
              </a:rPr>
              <a:t>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0166" y="6560352"/>
            <a:ext cx="4470092" cy="172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Implementar un sistema de inicio de sesión seguro, ya sea mediante un formulario de inicio de sesión o autenticación de Google.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9208" y="6582444"/>
            <a:ext cx="4470092" cy="128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3"/>
              </a:lnSpc>
            </a:pPr>
            <a:r>
              <a:rPr lang="en-US" sz="2199">
                <a:solidFill>
                  <a:srgbClr val="FFFFFF"/>
                </a:solidFill>
                <a:latin typeface="Nunito"/>
              </a:rPr>
              <a:t>Realizar pruebas exhaustivas para identificar y corregir errores en el sistema.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291705" y="7448734"/>
            <a:ext cx="1935191" cy="1809566"/>
          </a:xfrm>
          <a:custGeom>
            <a:avLst/>
            <a:gdLst/>
            <a:ahLst/>
            <a:cxnLst/>
            <a:rect l="l" t="t" r="r" b="b"/>
            <a:pathLst>
              <a:path w="1935191" h="1809566">
                <a:moveTo>
                  <a:pt x="0" y="0"/>
                </a:moveTo>
                <a:lnTo>
                  <a:pt x="1935190" y="0"/>
                </a:lnTo>
                <a:lnTo>
                  <a:pt x="1935190" y="1809566"/>
                </a:lnTo>
                <a:lnTo>
                  <a:pt x="0" y="1809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75" t="-11095" r="-13340" b="-1902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7493" y="2023982"/>
            <a:ext cx="1273350" cy="1211274"/>
          </a:xfrm>
          <a:custGeom>
            <a:avLst/>
            <a:gdLst/>
            <a:ahLst/>
            <a:cxnLst/>
            <a:rect l="l" t="t" r="r" b="b"/>
            <a:pathLst>
              <a:path w="1273350" h="1211274">
                <a:moveTo>
                  <a:pt x="0" y="0"/>
                </a:moveTo>
                <a:lnTo>
                  <a:pt x="1273350" y="0"/>
                </a:lnTo>
                <a:lnTo>
                  <a:pt x="1273350" y="1211274"/>
                </a:lnTo>
                <a:lnTo>
                  <a:pt x="0" y="121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651" r="-446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97686" y="7284417"/>
            <a:ext cx="1403156" cy="1134803"/>
          </a:xfrm>
          <a:custGeom>
            <a:avLst/>
            <a:gdLst/>
            <a:ahLst/>
            <a:cxnLst/>
            <a:rect l="l" t="t" r="r" b="b"/>
            <a:pathLst>
              <a:path w="1403156" h="1134803">
                <a:moveTo>
                  <a:pt x="0" y="0"/>
                </a:moveTo>
                <a:lnTo>
                  <a:pt x="1403157" y="0"/>
                </a:lnTo>
                <a:lnTo>
                  <a:pt x="1403157" y="1134803"/>
                </a:lnTo>
                <a:lnTo>
                  <a:pt x="0" y="113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61200" y="4522282"/>
            <a:ext cx="1239643" cy="1301462"/>
          </a:xfrm>
          <a:custGeom>
            <a:avLst/>
            <a:gdLst/>
            <a:ahLst/>
            <a:cxnLst/>
            <a:rect l="l" t="t" r="r" b="b"/>
            <a:pathLst>
              <a:path w="1239643" h="1301462">
                <a:moveTo>
                  <a:pt x="0" y="0"/>
                </a:moveTo>
                <a:lnTo>
                  <a:pt x="1239643" y="0"/>
                </a:lnTo>
                <a:lnTo>
                  <a:pt x="1239643" y="1301462"/>
                </a:lnTo>
                <a:lnTo>
                  <a:pt x="0" y="1301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368611" y="2023982"/>
            <a:ext cx="6890689" cy="1344840"/>
            <a:chOff x="0" y="0"/>
            <a:chExt cx="9187585" cy="17931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Crear notas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8009"/>
              <a:ext cx="8635506" cy="110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Los usuarios podrán crear nuevas notas o textos y asignarles un título y contenido.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6162" y="3936449"/>
            <a:ext cx="6367323" cy="188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3"/>
              </a:lnSpc>
            </a:pPr>
            <a:r>
              <a:rPr lang="en-US" sz="6211" spc="43">
                <a:solidFill>
                  <a:srgbClr val="FFFFFF"/>
                </a:solidFill>
                <a:latin typeface="Alta"/>
              </a:rPr>
              <a:t>RequerimiEntos funcionales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68611" y="4435125"/>
            <a:ext cx="6890689" cy="1782990"/>
            <a:chOff x="0" y="0"/>
            <a:chExt cx="9187585" cy="23773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Editar notas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8009"/>
              <a:ext cx="8635506" cy="1689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Los usuarios podrán editar las notas existentes, incluyendo la capacidad de modificar el título y el contenido.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68611" y="7284417"/>
            <a:ext cx="6890689" cy="1344840"/>
            <a:chOff x="0" y="0"/>
            <a:chExt cx="9187585" cy="17931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Eliminar notas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88009"/>
              <a:ext cx="8635506" cy="110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Los usuarios deben poder eliminar notas que ya no necesiten.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2420" y="7146070"/>
            <a:ext cx="1390844" cy="1296962"/>
          </a:xfrm>
          <a:custGeom>
            <a:avLst/>
            <a:gdLst/>
            <a:ahLst/>
            <a:cxnLst/>
            <a:rect l="l" t="t" r="r" b="b"/>
            <a:pathLst>
              <a:path w="1390844" h="1296962">
                <a:moveTo>
                  <a:pt x="0" y="0"/>
                </a:moveTo>
                <a:lnTo>
                  <a:pt x="1390844" y="0"/>
                </a:lnTo>
                <a:lnTo>
                  <a:pt x="1390844" y="1296962"/>
                </a:lnTo>
                <a:lnTo>
                  <a:pt x="0" y="129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8209" y="1597208"/>
            <a:ext cx="1397775" cy="1282459"/>
          </a:xfrm>
          <a:custGeom>
            <a:avLst/>
            <a:gdLst/>
            <a:ahLst/>
            <a:cxnLst/>
            <a:rect l="l" t="t" r="r" b="b"/>
            <a:pathLst>
              <a:path w="1397775" h="1282459">
                <a:moveTo>
                  <a:pt x="0" y="0"/>
                </a:moveTo>
                <a:lnTo>
                  <a:pt x="1397775" y="0"/>
                </a:lnTo>
                <a:lnTo>
                  <a:pt x="1397775" y="1282458"/>
                </a:lnTo>
                <a:lnTo>
                  <a:pt x="0" y="1282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42726" y="4108612"/>
            <a:ext cx="1558930" cy="1346526"/>
          </a:xfrm>
          <a:custGeom>
            <a:avLst/>
            <a:gdLst/>
            <a:ahLst/>
            <a:cxnLst/>
            <a:rect l="l" t="t" r="r" b="b"/>
            <a:pathLst>
              <a:path w="1558930" h="1346526">
                <a:moveTo>
                  <a:pt x="0" y="0"/>
                </a:moveTo>
                <a:lnTo>
                  <a:pt x="1558929" y="0"/>
                </a:lnTo>
                <a:lnTo>
                  <a:pt x="1558929" y="1346526"/>
                </a:lnTo>
                <a:lnTo>
                  <a:pt x="0" y="134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54958" y="1534826"/>
            <a:ext cx="6890689" cy="1344840"/>
            <a:chOff x="0" y="0"/>
            <a:chExt cx="9187585" cy="17931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Vinculación con Calendario: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8009"/>
              <a:ext cx="8635506" cy="110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Las notas deben estar vinculadas a fechas específicas en un calendario.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94572" y="4218941"/>
            <a:ext cx="6890689" cy="1344840"/>
            <a:chOff x="0" y="0"/>
            <a:chExt cx="9187585" cy="1793120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Visualización de Notas en Calendario: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8009"/>
              <a:ext cx="8635506" cy="110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El usuario debe poder ver las notas asociadas a un día específico en el calendario.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82634" y="6903056"/>
            <a:ext cx="6890689" cy="1782990"/>
            <a:chOff x="0" y="0"/>
            <a:chExt cx="9187585" cy="23773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Login y registro de usuario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88009"/>
              <a:ext cx="8635506" cy="1689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El usuario debe poder iniciar sesión o registrase en el sistema, Como tambien podra ingresar con autenticación de cuanta Google.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1701747" flipH="1" flipV="1">
            <a:off x="-7930258" y="-4772941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513578" flipH="1" flipV="1">
            <a:off x="7594089" y="5880689"/>
            <a:ext cx="19330422" cy="8079722"/>
          </a:xfrm>
          <a:custGeom>
            <a:avLst/>
            <a:gdLst/>
            <a:ahLst/>
            <a:cxnLst/>
            <a:rect l="l" t="t" r="r" b="b"/>
            <a:pathLst>
              <a:path w="19330422" h="80797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927" y="2205999"/>
            <a:ext cx="1289682" cy="802931"/>
          </a:xfrm>
          <a:custGeom>
            <a:avLst/>
            <a:gdLst/>
            <a:ahLst/>
            <a:cxnLst/>
            <a:rect l="l" t="t" r="r" b="b"/>
            <a:pathLst>
              <a:path w="1289682" h="802931">
                <a:moveTo>
                  <a:pt x="0" y="0"/>
                </a:moveTo>
                <a:lnTo>
                  <a:pt x="1289682" y="0"/>
                </a:lnTo>
                <a:lnTo>
                  <a:pt x="1289682" y="802931"/>
                </a:lnTo>
                <a:lnTo>
                  <a:pt x="0" y="802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2118" y="4564647"/>
            <a:ext cx="958347" cy="1318389"/>
          </a:xfrm>
          <a:custGeom>
            <a:avLst/>
            <a:gdLst/>
            <a:ahLst/>
            <a:cxnLst/>
            <a:rect l="l" t="t" r="r" b="b"/>
            <a:pathLst>
              <a:path w="958347" h="1318389">
                <a:moveTo>
                  <a:pt x="0" y="0"/>
                </a:moveTo>
                <a:lnTo>
                  <a:pt x="958347" y="0"/>
                </a:lnTo>
                <a:lnTo>
                  <a:pt x="958347" y="1318389"/>
                </a:lnTo>
                <a:lnTo>
                  <a:pt x="0" y="131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703" y="7195480"/>
            <a:ext cx="1661177" cy="1542859"/>
          </a:xfrm>
          <a:custGeom>
            <a:avLst/>
            <a:gdLst/>
            <a:ahLst/>
            <a:cxnLst/>
            <a:rect l="l" t="t" r="r" b="b"/>
            <a:pathLst>
              <a:path w="1661177" h="1542859">
                <a:moveTo>
                  <a:pt x="0" y="0"/>
                </a:moveTo>
                <a:lnTo>
                  <a:pt x="1661176" y="0"/>
                </a:lnTo>
                <a:lnTo>
                  <a:pt x="1661176" y="1542859"/>
                </a:lnTo>
                <a:lnTo>
                  <a:pt x="0" y="1542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83259" y="1935045"/>
            <a:ext cx="6890689" cy="1344840"/>
            <a:chOff x="0" y="0"/>
            <a:chExt cx="9187585" cy="179312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Rendimiento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8009"/>
              <a:ext cx="8635506" cy="1105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El sistema debe ser eficiente y responder rápidamente a las acciones del usuario.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998576" y="3995741"/>
            <a:ext cx="6367323" cy="188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3"/>
              </a:lnSpc>
            </a:pPr>
            <a:r>
              <a:rPr lang="en-US" sz="6211" spc="43">
                <a:solidFill>
                  <a:srgbClr val="FFFFFF"/>
                </a:solidFill>
                <a:latin typeface="Alta"/>
              </a:rPr>
              <a:t>Requerimientos no funcionales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283259" y="4346187"/>
            <a:ext cx="6890689" cy="1782990"/>
            <a:chOff x="0" y="0"/>
            <a:chExt cx="9187585" cy="23773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Usabilidad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88009"/>
              <a:ext cx="8635506" cy="1689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La interfaz de usuario debe ser intuitiva y fácil de usar, con una navegación clara y una experiencia de usuario positiva.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283259" y="7195480"/>
            <a:ext cx="6890689" cy="1782990"/>
            <a:chOff x="0" y="0"/>
            <a:chExt cx="9187585" cy="23773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9187585" cy="6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</a:pPr>
              <a:r>
                <a:rPr lang="en-US" sz="2774">
                  <a:solidFill>
                    <a:srgbClr val="FFFFFF"/>
                  </a:solidFill>
                  <a:latin typeface="Marcellus"/>
                </a:rPr>
                <a:t>Escalabilidad: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88009"/>
              <a:ext cx="8635506" cy="1689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199">
                  <a:solidFill>
                    <a:srgbClr val="FFFFFF"/>
                  </a:solidFill>
                  <a:latin typeface="Nunito"/>
                </a:rPr>
                <a:t>Debe ser capaz de manejar un aumento en la cantidad de usuarios y notas sin perder rendimiento.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Portfolio profesional elegante en color blanco, negro y gris</dc:title>
  <cp:revision>21</cp:revision>
  <dcterms:created xsi:type="dcterms:W3CDTF">2006-08-16T00:00:00Z</dcterms:created>
  <dcterms:modified xsi:type="dcterms:W3CDTF">2023-10-06T16:59:50Z</dcterms:modified>
  <dc:identifier>DAFttPSKO8M</dc:identifier>
</cp:coreProperties>
</file>